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8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notesMaster" Target="notesMasters/notes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15B75B-97D4-4A47-9914-194CD1301C41}" type="datetimeFigureOut">
              <a:rPr lang="en-US" smtClean="0"/>
              <a:t>12/8/13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8F5500-15EF-7A45-B981-B7C78DD71740}" type="slidenum">
              <a:rPr lang="en-US" smtClean="0"/>
              <a:t>‹#›</a:t>
            </a:fld>
            <a:endParaRPr lang="en-US"/>
          </a:p>
        </p:txBody>
      </p:sp>
    </p:spTree>
    <p:extLst>
      <p:ext uri="{BB962C8B-B14F-4D97-AF65-F5344CB8AC3E}">
        <p14:creationId xmlns:p14="http://schemas.microsoft.com/office/powerpoint/2010/main" val="350917394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Slide Number Placeholder 3"/>
          <p:cNvSpPr>
            <a:spLocks noGrp="1"/>
          </p:cNvSpPr>
          <p:nvPr>
            <p:ph type="sldNum" sz="quarter" idx="10"/>
          </p:nvPr>
        </p:nvSpPr>
        <p:spPr/>
        <p:txBody>
          <a:bodyPr/>
          <a:lstStyle/>
          <a:p>
            <a:fld id="{4B8F5500-15EF-7A45-B981-B7C78DD71740}" type="slidenum">
              <a:rPr lang="en-US" smtClean="0"/>
              <a:t>1</a:t>
            </a:fld>
            <a:endParaRPr lang="en-US"/>
          </a:p>
        </p:txBody>
      </p:sp>
    </p:spTree>
    <p:extLst>
      <p:ext uri="{BB962C8B-B14F-4D97-AF65-F5344CB8AC3E}">
        <p14:creationId xmlns:p14="http://schemas.microsoft.com/office/powerpoint/2010/main" val="570327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F0CDCB5-EDA7-D64A-AD23-3A3CFDB7AD3E}"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1913355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CDCB5-EDA7-D64A-AD23-3A3CFDB7AD3E}"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4102481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CDCB5-EDA7-D64A-AD23-3A3CFDB7AD3E}"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3586900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F0CDCB5-EDA7-D64A-AD23-3A3CFDB7AD3E}"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291712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F0CDCB5-EDA7-D64A-AD23-3A3CFDB7AD3E}" type="datetimeFigureOut">
              <a:rPr lang="en-US" smtClean="0"/>
              <a:t>12/8/13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37298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F0CDCB5-EDA7-D64A-AD23-3A3CFDB7AD3E}" type="datetimeFigureOut">
              <a:rPr lang="en-US" smtClean="0"/>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2516015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F0CDCB5-EDA7-D64A-AD23-3A3CFDB7AD3E}" type="datetimeFigureOut">
              <a:rPr lang="en-US" smtClean="0"/>
              <a:t>12/8/13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3731889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0CDCB5-EDA7-D64A-AD23-3A3CFDB7AD3E}" type="datetimeFigureOut">
              <a:rPr lang="en-US" smtClean="0"/>
              <a:t>12/8/13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444059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0CDCB5-EDA7-D64A-AD23-3A3CFDB7AD3E}" type="datetimeFigureOut">
              <a:rPr lang="en-US" smtClean="0"/>
              <a:t>12/8/13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19300284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CDCB5-EDA7-D64A-AD23-3A3CFDB7AD3E}" type="datetimeFigureOut">
              <a:rPr lang="en-US" smtClean="0"/>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3423307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F0CDCB5-EDA7-D64A-AD23-3A3CFDB7AD3E}" type="datetimeFigureOut">
              <a:rPr lang="en-US" smtClean="0"/>
              <a:t>12/8/13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FCC987-5983-A848-9449-91637A1E7DC1}" type="slidenum">
              <a:rPr lang="en-US" smtClean="0"/>
              <a:t>‹#›</a:t>
            </a:fld>
            <a:endParaRPr lang="en-US"/>
          </a:p>
        </p:txBody>
      </p:sp>
    </p:spTree>
    <p:extLst>
      <p:ext uri="{BB962C8B-B14F-4D97-AF65-F5344CB8AC3E}">
        <p14:creationId xmlns:p14="http://schemas.microsoft.com/office/powerpoint/2010/main" val="30564939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0CDCB5-EDA7-D64A-AD23-3A3CFDB7AD3E}" type="datetimeFigureOut">
              <a:rPr lang="en-US" smtClean="0"/>
              <a:t>12/8/13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FCC987-5983-A848-9449-91637A1E7DC1}" type="slidenum">
              <a:rPr lang="en-US" smtClean="0"/>
              <a:t>‹#›</a:t>
            </a:fld>
            <a:endParaRPr lang="en-US"/>
          </a:p>
        </p:txBody>
      </p:sp>
    </p:spTree>
    <p:extLst>
      <p:ext uri="{BB962C8B-B14F-4D97-AF65-F5344CB8AC3E}">
        <p14:creationId xmlns:p14="http://schemas.microsoft.com/office/powerpoint/2010/main" val="36210020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www.mnn.com/green-tech/research-innovations/stories/rare-deep-space-neutrinos-have-huge-implications-for" TargetMode="External"/><Relationship Id="rId4" Type="http://schemas.openxmlformats.org/officeDocument/2006/relationships/hyperlink" Target="http://icecube.wisc.edu/news/view/171" TargetMode="External"/><Relationship Id="rId5" Type="http://schemas.openxmlformats.org/officeDocument/2006/relationships/hyperlink" Target="http://icecube.wisc.edu/about/explained" TargetMode="External"/><Relationship Id="rId6" Type="http://schemas.openxmlformats.org/officeDocument/2006/relationships/hyperlink" Target="3B3744" TargetMode="External"/><Relationship Id="rId1" Type="http://schemas.openxmlformats.org/officeDocument/2006/relationships/slideLayout" Target="../slideLayouts/slideLayout2.xml"/><Relationship Id="rId2" Type="http://schemas.openxmlformats.org/officeDocument/2006/relationships/hyperlink" Target="http://www.cbc.ca/news/technology/neutrinos-from-deep-space-detected-on-earth-1.243528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8636" y="242705"/>
            <a:ext cx="7140880" cy="392255"/>
          </a:xfrm>
        </p:spPr>
        <p:txBody>
          <a:bodyPr>
            <a:noAutofit/>
          </a:bodyPr>
          <a:lstStyle/>
          <a:p>
            <a:r>
              <a:rPr lang="en-US" sz="2400" b="1" dirty="0" smtClean="0">
                <a:ln w="12700">
                  <a:solidFill>
                    <a:schemeClr val="tx2">
                      <a:satMod val="155000"/>
                    </a:schemeClr>
                  </a:solidFill>
                  <a:prstDash val="solid"/>
                </a:ln>
                <a:solidFill>
                  <a:schemeClr val="accent4">
                    <a:lumMod val="75000"/>
                  </a:schemeClr>
                </a:solidFill>
                <a:effectLst>
                  <a:outerShdw blurRad="41275" dist="20320" dir="1800000" algn="tl" rotWithShape="0">
                    <a:srgbClr val="000000">
                      <a:alpha val="40000"/>
                    </a:srgbClr>
                  </a:outerShdw>
                </a:effectLst>
              </a:rPr>
              <a:t>Deep Space Neutrinos Detected and </a:t>
            </a:r>
            <a:r>
              <a:rPr lang="en-US" sz="2400" b="1" dirty="0" err="1" smtClean="0">
                <a:ln w="12700">
                  <a:solidFill>
                    <a:schemeClr val="tx2">
                      <a:satMod val="155000"/>
                    </a:schemeClr>
                  </a:solidFill>
                  <a:prstDash val="solid"/>
                </a:ln>
                <a:solidFill>
                  <a:schemeClr val="accent4">
                    <a:lumMod val="75000"/>
                  </a:schemeClr>
                </a:solidFill>
                <a:effectLst>
                  <a:outerShdw blurRad="41275" dist="20320" dir="1800000" algn="tl" rotWithShape="0">
                    <a:srgbClr val="000000">
                      <a:alpha val="40000"/>
                    </a:srgbClr>
                  </a:outerShdw>
                </a:effectLst>
              </a:rPr>
              <a:t>IceCube</a:t>
            </a:r>
            <a:r>
              <a:rPr lang="en-US" sz="2400" b="1" dirty="0" smtClean="0">
                <a:ln w="12700">
                  <a:solidFill>
                    <a:schemeClr val="tx2">
                      <a:satMod val="155000"/>
                    </a:schemeClr>
                  </a:solidFill>
                  <a:prstDash val="solid"/>
                </a:ln>
                <a:solidFill>
                  <a:schemeClr val="accent4">
                    <a:lumMod val="75000"/>
                  </a:schemeClr>
                </a:solidFill>
                <a:effectLst>
                  <a:outerShdw blurRad="41275" dist="20320" dir="1800000" algn="tl" rotWithShape="0">
                    <a:srgbClr val="000000">
                      <a:alpha val="40000"/>
                    </a:srgbClr>
                  </a:outerShdw>
                </a:effectLst>
              </a:rPr>
              <a:t> Neutrino Observatory</a:t>
            </a:r>
            <a:endParaRPr lang="en-US" sz="2400" b="1" dirty="0">
              <a:ln w="12700">
                <a:solidFill>
                  <a:schemeClr val="tx2">
                    <a:satMod val="155000"/>
                  </a:schemeClr>
                </a:solidFill>
                <a:prstDash val="solid"/>
              </a:ln>
              <a:solidFill>
                <a:schemeClr val="accent4">
                  <a:lumMod val="75000"/>
                </a:schemeClr>
              </a:solidFill>
              <a:effectLst>
                <a:outerShdw blurRad="41275" dist="20320" dir="1800000" algn="tl" rotWithShape="0">
                  <a:srgbClr val="000000">
                    <a:alpha val="40000"/>
                  </a:srgbClr>
                </a:outerShdw>
              </a:effectLst>
            </a:endParaRPr>
          </a:p>
        </p:txBody>
      </p:sp>
      <p:sp>
        <p:nvSpPr>
          <p:cNvPr id="5" name="TextBox 4"/>
          <p:cNvSpPr txBox="1"/>
          <p:nvPr/>
        </p:nvSpPr>
        <p:spPr>
          <a:xfrm>
            <a:off x="668636" y="737927"/>
            <a:ext cx="1031051" cy="400110"/>
          </a:xfrm>
          <a:prstGeom prst="rect">
            <a:avLst/>
          </a:prstGeom>
          <a:noFill/>
        </p:spPr>
        <p:txBody>
          <a:bodyPr wrap="none" rtlCol="0">
            <a:spAutoFit/>
          </a:bodyPr>
          <a:lstStyle/>
          <a:p>
            <a:r>
              <a:rPr lang="en-US" sz="2000" b="1" dirty="0" err="1" smtClean="0">
                <a:solidFill>
                  <a:srgbClr val="604A7B"/>
                </a:solidFill>
              </a:rPr>
              <a:t>IceCube</a:t>
            </a:r>
            <a:endParaRPr lang="en-US" sz="2000" b="1" dirty="0">
              <a:solidFill>
                <a:srgbClr val="604A7B"/>
              </a:solidFill>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34951" y="540943"/>
            <a:ext cx="2303324" cy="1535549"/>
          </a:xfrm>
          <a:prstGeom prst="rect">
            <a:avLst/>
          </a:prstGeom>
        </p:spPr>
      </p:pic>
      <p:sp>
        <p:nvSpPr>
          <p:cNvPr id="8" name="TextBox 7"/>
          <p:cNvSpPr txBox="1"/>
          <p:nvPr/>
        </p:nvSpPr>
        <p:spPr>
          <a:xfrm>
            <a:off x="115404" y="1138037"/>
            <a:ext cx="2660992" cy="4801315"/>
          </a:xfrm>
          <a:prstGeom prst="rect">
            <a:avLst/>
          </a:prstGeom>
          <a:noFill/>
        </p:spPr>
        <p:txBody>
          <a:bodyPr wrap="square" rtlCol="0">
            <a:spAutoFit/>
          </a:bodyPr>
          <a:lstStyle/>
          <a:p>
            <a:pPr algn="ctr"/>
            <a:r>
              <a:rPr lang="en-US" sz="1600" dirty="0" err="1" smtClean="0"/>
              <a:t>IceCube</a:t>
            </a:r>
            <a:r>
              <a:rPr lang="en-US" sz="1600" dirty="0" smtClean="0"/>
              <a:t> Neutrino Observatory is a neutrino detector located in Antarctica. University of Wisconsin-Madison is mainly in charge of the observatory, but the detector is a multi-national effort. The detector consists of over 5000 digital optical modules (DOMs) embedded roughly 2 kilometers under the arctic ice. (The images on the top right are of the </a:t>
            </a:r>
            <a:r>
              <a:rPr lang="en-US" sz="1600" dirty="0" err="1" smtClean="0"/>
              <a:t>IceCube</a:t>
            </a:r>
            <a:r>
              <a:rPr lang="en-US" sz="1600" dirty="0" smtClean="0"/>
              <a:t> detector top and a DOM. Underneath is a picture of one of the holes with the DOMs.) </a:t>
            </a:r>
          </a:p>
          <a:p>
            <a:endParaRPr lang="en-US" dirty="0"/>
          </a:p>
        </p:txBody>
      </p:sp>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636" y="5683552"/>
            <a:ext cx="1257698" cy="943274"/>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61160" y="540943"/>
            <a:ext cx="1482840" cy="1466179"/>
          </a:xfrm>
          <a:prstGeom prst="rect">
            <a:avLst/>
          </a:prstGeom>
        </p:spPr>
      </p:pic>
      <p:sp>
        <p:nvSpPr>
          <p:cNvPr id="11" name="TextBox 10"/>
          <p:cNvSpPr txBox="1"/>
          <p:nvPr/>
        </p:nvSpPr>
        <p:spPr>
          <a:xfrm>
            <a:off x="2952169" y="953371"/>
            <a:ext cx="1633781" cy="400110"/>
          </a:xfrm>
          <a:prstGeom prst="rect">
            <a:avLst/>
          </a:prstGeom>
          <a:noFill/>
        </p:spPr>
        <p:txBody>
          <a:bodyPr wrap="none" rtlCol="0">
            <a:spAutoFit/>
          </a:bodyPr>
          <a:lstStyle/>
          <a:p>
            <a:r>
              <a:rPr lang="en-US" sz="2000" b="1" dirty="0" smtClean="0">
                <a:solidFill>
                  <a:srgbClr val="604A7B"/>
                </a:solidFill>
              </a:rPr>
              <a:t>How it Works</a:t>
            </a:r>
            <a:endParaRPr lang="en-US" sz="2000" b="1" dirty="0">
              <a:solidFill>
                <a:srgbClr val="604A7B"/>
              </a:solidFill>
            </a:endParaRPr>
          </a:p>
        </p:txBody>
      </p:sp>
      <p:sp>
        <p:nvSpPr>
          <p:cNvPr id="13" name="TextBox 12"/>
          <p:cNvSpPr txBox="1"/>
          <p:nvPr/>
        </p:nvSpPr>
        <p:spPr>
          <a:xfrm>
            <a:off x="2776396" y="1348799"/>
            <a:ext cx="2080952" cy="5509201"/>
          </a:xfrm>
          <a:prstGeom prst="rect">
            <a:avLst/>
          </a:prstGeom>
          <a:noFill/>
        </p:spPr>
        <p:txBody>
          <a:bodyPr wrap="square" rtlCol="0">
            <a:spAutoFit/>
          </a:bodyPr>
          <a:lstStyle/>
          <a:p>
            <a:pPr algn="ctr"/>
            <a:r>
              <a:rPr lang="en-US" sz="1600" dirty="0" smtClean="0"/>
              <a:t>When a neutrino interacts with the arctic ice, Cherenkov radiation is produced. This is detected by the DOMs. The DOMs are located deep under the ice because the ice is very clear down there, making it optimal to detect the radiation. It is also very dark, allowing the DOMs to collect accurate data. The DOMs take measurements on the light detected, which allows analysis on where the neutrinos came from and how much energy they had.</a:t>
            </a:r>
            <a:endParaRPr lang="en-US" sz="1600" dirty="0"/>
          </a:p>
        </p:txBody>
      </p:sp>
      <p:sp>
        <p:nvSpPr>
          <p:cNvPr id="14" name="TextBox 13"/>
          <p:cNvSpPr txBox="1"/>
          <p:nvPr/>
        </p:nvSpPr>
        <p:spPr>
          <a:xfrm>
            <a:off x="5234951" y="2132081"/>
            <a:ext cx="3566501" cy="400110"/>
          </a:xfrm>
          <a:prstGeom prst="rect">
            <a:avLst/>
          </a:prstGeom>
          <a:noFill/>
        </p:spPr>
        <p:txBody>
          <a:bodyPr wrap="none" rtlCol="0">
            <a:spAutoFit/>
          </a:bodyPr>
          <a:lstStyle/>
          <a:p>
            <a:r>
              <a:rPr lang="en-US" sz="2000" b="1" dirty="0" smtClean="0">
                <a:solidFill>
                  <a:srgbClr val="604A7B"/>
                </a:solidFill>
              </a:rPr>
              <a:t>Deep Space Neutrinos Detected</a:t>
            </a:r>
            <a:endParaRPr lang="en-US" sz="2000" b="1" dirty="0">
              <a:solidFill>
                <a:srgbClr val="604A7B"/>
              </a:solidFill>
            </a:endParaRPr>
          </a:p>
        </p:txBody>
      </p:sp>
      <p:sp>
        <p:nvSpPr>
          <p:cNvPr id="15" name="TextBox 14"/>
          <p:cNvSpPr txBox="1"/>
          <p:nvPr/>
        </p:nvSpPr>
        <p:spPr>
          <a:xfrm>
            <a:off x="5234951" y="2532191"/>
            <a:ext cx="3566501" cy="4278094"/>
          </a:xfrm>
          <a:prstGeom prst="rect">
            <a:avLst/>
          </a:prstGeom>
          <a:noFill/>
        </p:spPr>
        <p:txBody>
          <a:bodyPr wrap="square" rtlCol="0">
            <a:spAutoFit/>
          </a:bodyPr>
          <a:lstStyle/>
          <a:p>
            <a:pPr algn="ctr"/>
            <a:r>
              <a:rPr lang="en-US" sz="1600" dirty="0" err="1" smtClean="0"/>
              <a:t>IceCube</a:t>
            </a:r>
            <a:r>
              <a:rPr lang="en-US" sz="1600" dirty="0" smtClean="0"/>
              <a:t> detected 28 neutrinos which are believed to have originated from outside the solar system. These neutrinos had energies of above 30 </a:t>
            </a:r>
            <a:r>
              <a:rPr lang="en-US" sz="1600" dirty="0" err="1" smtClean="0"/>
              <a:t>TeV</a:t>
            </a:r>
            <a:r>
              <a:rPr lang="en-US" sz="1600" dirty="0" smtClean="0"/>
              <a:t>. These neutrinos are not produced in the atmosphere. The energies of the detected neutrinos are much greater than the atmospheric neutrinos. The origin of these neutrinos could be black holes, galactic nuclei, supernova, and other cosmic events. The detection of deep space neutrinos opens up a whole new door for the field of astronomy. Analysis of the neutrinos can show where and what they came from. Deep space neutrinos can allow a new way to view the cosmos. </a:t>
            </a:r>
            <a:endParaRPr lang="en-US" sz="1600" dirty="0"/>
          </a:p>
        </p:txBody>
      </p:sp>
    </p:spTree>
    <p:extLst>
      <p:ext uri="{BB962C8B-B14F-4D97-AF65-F5344CB8AC3E}">
        <p14:creationId xmlns:p14="http://schemas.microsoft.com/office/powerpoint/2010/main" val="572113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310" y="137289"/>
            <a:ext cx="8684869" cy="6093975"/>
          </a:xfrm>
          <a:prstGeom prst="rect">
            <a:avLst/>
          </a:prstGeom>
          <a:noFill/>
        </p:spPr>
        <p:txBody>
          <a:bodyPr wrap="square" rtlCol="0">
            <a:spAutoFit/>
          </a:bodyPr>
          <a:lstStyle/>
          <a:p>
            <a:pPr algn="ctr"/>
            <a:r>
              <a:rPr lang="en-US" sz="1400" dirty="0"/>
              <a:t>Sources</a:t>
            </a:r>
          </a:p>
          <a:p>
            <a:pPr algn="ctr"/>
            <a:r>
              <a:rPr lang="en-US" sz="1400" dirty="0">
                <a:hlinkClick r:id="rId2"/>
              </a:rPr>
              <a:t>http://www.cbc.ca/news/technology/neutrinos-from-deep-space-detected-on-earth-1.2435289</a:t>
            </a:r>
            <a:endParaRPr lang="en-US" sz="1400" dirty="0"/>
          </a:p>
          <a:p>
            <a:r>
              <a:rPr lang="en-US" sz="1400" dirty="0">
                <a:hlinkClick r:id="rId3"/>
              </a:rPr>
              <a:t>http://www.mnn.com/green-tech/research-innovations/stories/rare-deep-space-neutrinos-have-huge-implications-for</a:t>
            </a:r>
            <a:endParaRPr lang="en-US" sz="1400" dirty="0"/>
          </a:p>
          <a:p>
            <a:r>
              <a:rPr lang="en-US" sz="1400" dirty="0">
                <a:hlinkClick r:id="rId4"/>
              </a:rPr>
              <a:t>http://icecube.wisc.edu/news/view/171</a:t>
            </a:r>
            <a:endParaRPr lang="en-US" sz="1400" dirty="0"/>
          </a:p>
          <a:p>
            <a:r>
              <a:rPr lang="en-US" sz="1400" dirty="0">
                <a:hlinkClick r:id="rId5"/>
              </a:rPr>
              <a:t>http://icecube.wisc.edu/about/explained</a:t>
            </a:r>
            <a:endParaRPr lang="en-US" sz="1400" dirty="0"/>
          </a:p>
          <a:p>
            <a:r>
              <a:rPr lang="en-US" sz="1400" u="sng" dirty="0">
                <a:solidFill>
                  <a:srgbClr val="0000FF"/>
                </a:solidFill>
              </a:rPr>
              <a:t>https://</a:t>
            </a:r>
            <a:r>
              <a:rPr lang="en-US" sz="1400" u="sng" dirty="0" err="1">
                <a:solidFill>
                  <a:srgbClr val="0000FF"/>
                </a:solidFill>
              </a:rPr>
              <a:t>www.google.com</a:t>
            </a:r>
            <a:r>
              <a:rPr lang="en-US" sz="1400" u="sng" dirty="0">
                <a:solidFill>
                  <a:srgbClr val="0000FF"/>
                </a:solidFill>
              </a:rPr>
              <a:t>/</a:t>
            </a:r>
            <a:r>
              <a:rPr lang="en-US" sz="1400" u="sng" dirty="0" err="1">
                <a:solidFill>
                  <a:srgbClr val="0000FF"/>
                </a:solidFill>
              </a:rPr>
              <a:t>search?q</a:t>
            </a:r>
            <a:r>
              <a:rPr lang="en-US" sz="1400" u="sng" dirty="0">
                <a:solidFill>
                  <a:srgbClr val="0000FF"/>
                </a:solidFill>
              </a:rPr>
              <a:t>=</a:t>
            </a:r>
            <a:r>
              <a:rPr lang="en-US" sz="1400" u="sng" dirty="0" err="1">
                <a:solidFill>
                  <a:srgbClr val="0000FF"/>
                </a:solidFill>
              </a:rPr>
              <a:t>icecube+neutrino+observatory&amp;safe</a:t>
            </a:r>
            <a:r>
              <a:rPr lang="en-US" sz="1400" u="sng" dirty="0">
                <a:solidFill>
                  <a:srgbClr val="0000FF"/>
                </a:solidFill>
              </a:rPr>
              <a:t>=</a:t>
            </a:r>
            <a:r>
              <a:rPr lang="en-US" sz="1400" u="sng" dirty="0" err="1">
                <a:solidFill>
                  <a:srgbClr val="0000FF"/>
                </a:solidFill>
              </a:rPr>
              <a:t>off&amp;espv</a:t>
            </a:r>
            <a:r>
              <a:rPr lang="en-US" sz="1400" u="sng" dirty="0">
                <a:solidFill>
                  <a:srgbClr val="0000FF"/>
                </a:solidFill>
              </a:rPr>
              <a:t>=210&amp;es_sm=91&amp;source=</a:t>
            </a:r>
            <a:r>
              <a:rPr lang="en-US" sz="1400" u="sng" dirty="0" err="1">
                <a:solidFill>
                  <a:srgbClr val="0000FF"/>
                </a:solidFill>
              </a:rPr>
              <a:t>lnms&amp;tbm</a:t>
            </a:r>
            <a:r>
              <a:rPr lang="en-US" sz="1400" u="sng" dirty="0">
                <a:solidFill>
                  <a:srgbClr val="0000FF"/>
                </a:solidFill>
              </a:rPr>
              <a:t>=</a:t>
            </a:r>
            <a:r>
              <a:rPr lang="en-US" sz="1400" u="sng" dirty="0" err="1">
                <a:solidFill>
                  <a:srgbClr val="0000FF"/>
                </a:solidFill>
              </a:rPr>
              <a:t>isch&amp;sa</a:t>
            </a:r>
            <a:r>
              <a:rPr lang="en-US" sz="1400" u="sng" dirty="0">
                <a:solidFill>
                  <a:srgbClr val="0000FF"/>
                </a:solidFill>
              </a:rPr>
              <a:t>=</a:t>
            </a:r>
            <a:r>
              <a:rPr lang="en-US" sz="1400" u="sng" dirty="0" err="1">
                <a:solidFill>
                  <a:srgbClr val="0000FF"/>
                </a:solidFill>
              </a:rPr>
              <a:t>X&amp;ei</a:t>
            </a:r>
            <a:r>
              <a:rPr lang="en-US" sz="1400" u="sng" dirty="0">
                <a:solidFill>
                  <a:srgbClr val="0000FF"/>
                </a:solidFill>
              </a:rPr>
              <a:t>=4CilUqL0D4eHqQHplYGwCw&amp;ved=0CAkQ_AUoAQ&amp;biw=1024&amp;bih=486#facrc=_&amp;</a:t>
            </a:r>
            <a:r>
              <a:rPr lang="en-US" sz="1400" u="sng" dirty="0" err="1">
                <a:solidFill>
                  <a:srgbClr val="0000FF"/>
                </a:solidFill>
              </a:rPr>
              <a:t>imgdii</a:t>
            </a:r>
            <a:r>
              <a:rPr lang="en-US" sz="1400" u="sng" dirty="0">
                <a:solidFill>
                  <a:srgbClr val="0000FF"/>
                </a:solidFill>
              </a:rPr>
              <a:t>=_&amp;</a:t>
            </a:r>
            <a:r>
              <a:rPr lang="en-US" sz="1400" u="sng" dirty="0" err="1">
                <a:solidFill>
                  <a:srgbClr val="0000FF"/>
                </a:solidFill>
              </a:rPr>
              <a:t>imgrc</a:t>
            </a:r>
            <a:r>
              <a:rPr lang="en-US" sz="1400" u="sng" dirty="0">
                <a:solidFill>
                  <a:srgbClr val="0000FF"/>
                </a:solidFill>
              </a:rPr>
              <a:t>=pWPUS66J7bMzEM%3A%3BejD4BkxkJZHqwM%3Bhttp%253A%252F%252Fupload.wikimedia.org%252Fwikipedia%252Fcommons%252F6%252F6f%252FICECUBE_dom_taklampa.jpg%3Bhttp%253A%252F%252Fen.wikipedia.org%252Fwiki%252FIceCube_Neutrino_Observatory%3B2136%3B2112</a:t>
            </a:r>
          </a:p>
          <a:p>
            <a:r>
              <a:rPr lang="en-US" sz="1400" u="sng" dirty="0">
                <a:solidFill>
                  <a:srgbClr val="0000FF"/>
                </a:solidFill>
              </a:rPr>
              <a:t>https://</a:t>
            </a:r>
            <a:r>
              <a:rPr lang="en-US" sz="1400" u="sng" dirty="0" err="1">
                <a:solidFill>
                  <a:srgbClr val="0000FF"/>
                </a:solidFill>
              </a:rPr>
              <a:t>www.google.com</a:t>
            </a:r>
            <a:r>
              <a:rPr lang="en-US" sz="1400" u="sng" dirty="0">
                <a:solidFill>
                  <a:srgbClr val="0000FF"/>
                </a:solidFill>
              </a:rPr>
              <a:t>/</a:t>
            </a:r>
            <a:r>
              <a:rPr lang="en-US" sz="1400" u="sng" dirty="0" err="1">
                <a:solidFill>
                  <a:srgbClr val="0000FF"/>
                </a:solidFill>
              </a:rPr>
              <a:t>search?q</a:t>
            </a:r>
            <a:r>
              <a:rPr lang="en-US" sz="1400" u="sng" dirty="0">
                <a:solidFill>
                  <a:srgbClr val="0000FF"/>
                </a:solidFill>
              </a:rPr>
              <a:t>=</a:t>
            </a:r>
            <a:r>
              <a:rPr lang="en-US" sz="1400" u="sng" dirty="0" err="1">
                <a:solidFill>
                  <a:srgbClr val="0000FF"/>
                </a:solidFill>
              </a:rPr>
              <a:t>icecube+neutrino+observatory&amp;safe</a:t>
            </a:r>
            <a:r>
              <a:rPr lang="en-US" sz="1400" u="sng" dirty="0">
                <a:solidFill>
                  <a:srgbClr val="0000FF"/>
                </a:solidFill>
              </a:rPr>
              <a:t>=</a:t>
            </a:r>
            <a:r>
              <a:rPr lang="en-US" sz="1400" u="sng" dirty="0" err="1">
                <a:solidFill>
                  <a:srgbClr val="0000FF"/>
                </a:solidFill>
              </a:rPr>
              <a:t>off&amp;espv</a:t>
            </a:r>
            <a:r>
              <a:rPr lang="en-US" sz="1400" u="sng" dirty="0">
                <a:solidFill>
                  <a:srgbClr val="0000FF"/>
                </a:solidFill>
              </a:rPr>
              <a:t>=210&amp;es_sm=91&amp;source=</a:t>
            </a:r>
            <a:r>
              <a:rPr lang="en-US" sz="1400" u="sng" dirty="0" err="1">
                <a:solidFill>
                  <a:srgbClr val="0000FF"/>
                </a:solidFill>
              </a:rPr>
              <a:t>lnms&amp;tbm</a:t>
            </a:r>
            <a:r>
              <a:rPr lang="en-US" sz="1400" u="sng" dirty="0">
                <a:solidFill>
                  <a:srgbClr val="0000FF"/>
                </a:solidFill>
              </a:rPr>
              <a:t>=</a:t>
            </a:r>
            <a:r>
              <a:rPr lang="en-US" sz="1400" u="sng" dirty="0" err="1">
                <a:solidFill>
                  <a:srgbClr val="0000FF"/>
                </a:solidFill>
              </a:rPr>
              <a:t>isch&amp;sa</a:t>
            </a:r>
            <a:r>
              <a:rPr lang="en-US" sz="1400" u="sng" dirty="0">
                <a:solidFill>
                  <a:srgbClr val="0000FF"/>
                </a:solidFill>
              </a:rPr>
              <a:t>=</a:t>
            </a:r>
            <a:r>
              <a:rPr lang="en-US" sz="1400" u="sng" dirty="0" err="1">
                <a:solidFill>
                  <a:srgbClr val="0000FF"/>
                </a:solidFill>
              </a:rPr>
              <a:t>X&amp;ei</a:t>
            </a:r>
            <a:r>
              <a:rPr lang="en-US" sz="1400" u="sng" dirty="0">
                <a:solidFill>
                  <a:srgbClr val="0000FF"/>
                </a:solidFill>
              </a:rPr>
              <a:t>=4CilUqL0D4eHqQHplYGwCw&amp;ved=0CAkQ_AUoAQ&amp;biw=1024&amp;bih=486#facrc=_&amp;</a:t>
            </a:r>
            <a:r>
              <a:rPr lang="en-US" sz="1400" u="sng" dirty="0" err="1">
                <a:solidFill>
                  <a:srgbClr val="0000FF"/>
                </a:solidFill>
              </a:rPr>
              <a:t>imgdii</a:t>
            </a:r>
            <a:r>
              <a:rPr lang="en-US" sz="1400" u="sng" dirty="0">
                <a:solidFill>
                  <a:srgbClr val="0000FF"/>
                </a:solidFill>
              </a:rPr>
              <a:t>=_&amp;</a:t>
            </a:r>
            <a:r>
              <a:rPr lang="en-US" sz="1400" u="sng" dirty="0" err="1">
                <a:solidFill>
                  <a:srgbClr val="0000FF"/>
                </a:solidFill>
              </a:rPr>
              <a:t>imgrc</a:t>
            </a:r>
            <a:r>
              <a:rPr lang="en-US" sz="1400" u="sng" dirty="0">
                <a:solidFill>
                  <a:srgbClr val="0000FF"/>
                </a:solidFill>
              </a:rPr>
              <a:t>=vNa8i6ynFuS7HM%3A%3BoGHu9abpqFpBJM%3Bhttp%253A%252F%252Fwww.dailygalaxy.com%252F.a%252F6a00d8341bf7f753ef019b017b8857970d-pi%3Bhttp%253A%252F%252Fwww.dailygalaxy.com%252Fmy_weblog%252F2013%252F11%252F-evidence-of-neutrinos-discovered-at-antarctica-observatory-the-ghosts-of-the-universe.html%3B5616%</a:t>
            </a:r>
            <a:r>
              <a:rPr lang="en-US" sz="1400" u="sng" dirty="0">
                <a:solidFill>
                  <a:srgbClr val="0000FF"/>
                </a:solidFill>
                <a:hlinkClick r:id="rId6" action="ppaction://hlinkfile"/>
              </a:rPr>
              <a:t>3B3744</a:t>
            </a:r>
            <a:endParaRPr lang="en-US" sz="1400" u="sng" dirty="0">
              <a:solidFill>
                <a:srgbClr val="0000FF"/>
              </a:solidFill>
            </a:endParaRPr>
          </a:p>
          <a:p>
            <a:r>
              <a:rPr lang="en-US" sz="1400" u="sng" dirty="0">
                <a:solidFill>
                  <a:srgbClr val="0000FF"/>
                </a:solidFill>
              </a:rPr>
              <a:t>https://</a:t>
            </a:r>
            <a:r>
              <a:rPr lang="en-US" sz="1400" u="sng" dirty="0" err="1">
                <a:solidFill>
                  <a:srgbClr val="0000FF"/>
                </a:solidFill>
              </a:rPr>
              <a:t>www.google.com</a:t>
            </a:r>
            <a:r>
              <a:rPr lang="en-US" sz="1400" u="sng" dirty="0">
                <a:solidFill>
                  <a:srgbClr val="0000FF"/>
                </a:solidFill>
              </a:rPr>
              <a:t>/</a:t>
            </a:r>
            <a:r>
              <a:rPr lang="en-US" sz="1400" u="sng" dirty="0" err="1">
                <a:solidFill>
                  <a:srgbClr val="0000FF"/>
                </a:solidFill>
              </a:rPr>
              <a:t>search?q</a:t>
            </a:r>
            <a:r>
              <a:rPr lang="en-US" sz="1400" u="sng" dirty="0">
                <a:solidFill>
                  <a:srgbClr val="0000FF"/>
                </a:solidFill>
              </a:rPr>
              <a:t>=</a:t>
            </a:r>
            <a:r>
              <a:rPr lang="en-US" sz="1400" u="sng" dirty="0" err="1">
                <a:solidFill>
                  <a:srgbClr val="0000FF"/>
                </a:solidFill>
              </a:rPr>
              <a:t>icecube+neutrino+observatory&amp;safe</a:t>
            </a:r>
            <a:r>
              <a:rPr lang="en-US" sz="1400" u="sng" dirty="0">
                <a:solidFill>
                  <a:srgbClr val="0000FF"/>
                </a:solidFill>
              </a:rPr>
              <a:t>=</a:t>
            </a:r>
            <a:r>
              <a:rPr lang="en-US" sz="1400" u="sng" dirty="0" err="1">
                <a:solidFill>
                  <a:srgbClr val="0000FF"/>
                </a:solidFill>
              </a:rPr>
              <a:t>off&amp;espv</a:t>
            </a:r>
            <a:r>
              <a:rPr lang="en-US" sz="1400" u="sng" dirty="0">
                <a:solidFill>
                  <a:srgbClr val="0000FF"/>
                </a:solidFill>
              </a:rPr>
              <a:t>=210&amp;es_sm=91&amp;source=</a:t>
            </a:r>
            <a:r>
              <a:rPr lang="en-US" sz="1400" u="sng" dirty="0" err="1">
                <a:solidFill>
                  <a:srgbClr val="0000FF"/>
                </a:solidFill>
              </a:rPr>
              <a:t>lnms&amp;tbm</a:t>
            </a:r>
            <a:r>
              <a:rPr lang="en-US" sz="1400" u="sng" dirty="0">
                <a:solidFill>
                  <a:srgbClr val="0000FF"/>
                </a:solidFill>
              </a:rPr>
              <a:t>=</a:t>
            </a:r>
            <a:r>
              <a:rPr lang="en-US" sz="1400" u="sng" dirty="0" err="1">
                <a:solidFill>
                  <a:srgbClr val="0000FF"/>
                </a:solidFill>
              </a:rPr>
              <a:t>isch&amp;sa</a:t>
            </a:r>
            <a:r>
              <a:rPr lang="en-US" sz="1400" u="sng" dirty="0">
                <a:solidFill>
                  <a:srgbClr val="0000FF"/>
                </a:solidFill>
              </a:rPr>
              <a:t>=</a:t>
            </a:r>
            <a:r>
              <a:rPr lang="en-US" sz="1400" u="sng" dirty="0" err="1">
                <a:solidFill>
                  <a:srgbClr val="0000FF"/>
                </a:solidFill>
              </a:rPr>
              <a:t>X&amp;ei</a:t>
            </a:r>
            <a:r>
              <a:rPr lang="en-US" sz="1400" u="sng" dirty="0">
                <a:solidFill>
                  <a:srgbClr val="0000FF"/>
                </a:solidFill>
              </a:rPr>
              <a:t>=4CilUqL0D4eHqQHplYGwCw&amp;ved=0CAkQ_AUoAQ&amp;biw=1024&amp;bih=486#facrc=_&amp;</a:t>
            </a:r>
            <a:r>
              <a:rPr lang="en-US" sz="1400" u="sng" dirty="0" err="1">
                <a:solidFill>
                  <a:srgbClr val="0000FF"/>
                </a:solidFill>
              </a:rPr>
              <a:t>imgdii</a:t>
            </a:r>
            <a:r>
              <a:rPr lang="en-US" sz="1400" u="sng" dirty="0">
                <a:solidFill>
                  <a:srgbClr val="0000FF"/>
                </a:solidFill>
              </a:rPr>
              <a:t>=_&amp;</a:t>
            </a:r>
            <a:r>
              <a:rPr lang="en-US" sz="1400" u="sng" dirty="0" err="1">
                <a:solidFill>
                  <a:srgbClr val="0000FF"/>
                </a:solidFill>
              </a:rPr>
              <a:t>imgrc</a:t>
            </a:r>
            <a:r>
              <a:rPr lang="en-US" sz="1400" u="sng" dirty="0">
                <a:solidFill>
                  <a:srgbClr val="0000FF"/>
                </a:solidFill>
              </a:rPr>
              <a:t>=ZXoeXJY-T-Sj_M%3A%3BQprTiPaQ6AGOgM%3Bhttp%253A%252F%252Fimages.fastcompany.com%252Fupload%252Ficecube.jpg%3Bhttp%253A%252F%252Fwww.fastcompany.com%252F1711399%252F271-million-telescope-buried-under-south-pole-ready-unearth-dark-matter%3B550%3B733</a:t>
            </a:r>
          </a:p>
          <a:p>
            <a:endParaRPr lang="en-US" dirty="0"/>
          </a:p>
          <a:p>
            <a:endParaRPr lang="en-US" dirty="0"/>
          </a:p>
          <a:p>
            <a:endParaRPr lang="en-US" dirty="0"/>
          </a:p>
        </p:txBody>
      </p:sp>
    </p:spTree>
    <p:extLst>
      <p:ext uri="{BB962C8B-B14F-4D97-AF65-F5344CB8AC3E}">
        <p14:creationId xmlns:p14="http://schemas.microsoft.com/office/powerpoint/2010/main" val="34239504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TotalTime>
  <Words>734</Words>
  <Application>Microsoft Macintosh PowerPoint</Application>
  <PresentationFormat>On-screen Show (4:3)</PresentationFormat>
  <Paragraphs>17</Paragraphs>
  <Slides>2</Slides>
  <Notes>1</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Deep Space Neutrinos Detected and IceCube Neutrino Observatory</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Deep Space Neutrinos Detected and IceCube Neutrino Observatory</dc:title>
  <dc:creator>David Bernstein</dc:creator>
  <cp:lastModifiedBy>David Bernstein</cp:lastModifiedBy>
  <cp:revision>7</cp:revision>
  <dcterms:created xsi:type="dcterms:W3CDTF">2013-12-07T03:08:47Z</dcterms:created>
  <dcterms:modified xsi:type="dcterms:W3CDTF">2013-12-09T02:46:29Z</dcterms:modified>
</cp:coreProperties>
</file>